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0" r:id="rId5"/>
    <p:sldId id="261" r:id="rId6"/>
    <p:sldId id="262" r:id="rId7"/>
    <p:sldId id="259" r:id="rId8"/>
    <p:sldId id="263" r:id="rId9"/>
    <p:sldId id="266" r:id="rId10"/>
    <p:sldId id="264" r:id="rId11"/>
    <p:sldId id="265"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4602" autoAdjust="0"/>
  </p:normalViewPr>
  <p:slideViewPr>
    <p:cSldViewPr>
      <p:cViewPr>
        <p:scale>
          <a:sx n="66" d="100"/>
          <a:sy n="66" d="100"/>
        </p:scale>
        <p:origin x="-127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B6747DC-C6A7-45E8-9713-128E55E0B182}" type="datetimeFigureOut">
              <a:rPr lang="en-US" smtClean="0"/>
              <a:t>4/6/2021</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31D44CCF-EEB9-4EEB-A7B9-1C26DEAE8AD5}"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6747DC-C6A7-45E8-9713-128E55E0B182}" type="datetimeFigureOut">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D44CCF-EEB9-4EEB-A7B9-1C26DEAE8AD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6747DC-C6A7-45E8-9713-128E55E0B182}" type="datetimeFigureOut">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D44CCF-EEB9-4EEB-A7B9-1C26DEAE8AD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6747DC-C6A7-45E8-9713-128E55E0B182}" type="datetimeFigureOut">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D44CCF-EEB9-4EEB-A7B9-1C26DEAE8AD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B6747DC-C6A7-45E8-9713-128E55E0B182}" type="datetimeFigureOut">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31D44CCF-EEB9-4EEB-A7B9-1C26DEAE8AD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B6747DC-C6A7-45E8-9713-128E55E0B182}" type="datetimeFigureOut">
              <a:rPr lang="en-US" smtClean="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D44CCF-EEB9-4EEB-A7B9-1C26DEAE8AD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B6747DC-C6A7-45E8-9713-128E55E0B182}" type="datetimeFigureOut">
              <a:rPr lang="en-US" smtClean="0"/>
              <a:t>4/6/2021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D44CCF-EEB9-4EEB-A7B9-1C26DEAE8AD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B6747DC-C6A7-45E8-9713-128E55E0B182}" type="datetimeFigureOut">
              <a:rPr lang="en-US" smtClean="0"/>
              <a:t>4/6/2021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D44CCF-EEB9-4EEB-A7B9-1C26DEAE8AD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747DC-C6A7-45E8-9713-128E55E0B182}" type="datetimeFigureOut">
              <a:rPr lang="en-US" smtClean="0"/>
              <a:t>4/6/2021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D44CCF-EEB9-4EEB-A7B9-1C26DEAE8AD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B6747DC-C6A7-45E8-9713-128E55E0B182}" type="datetimeFigureOut">
              <a:rPr lang="en-US" smtClean="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D44CCF-EEB9-4EEB-A7B9-1C26DEAE8AD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B6747DC-C6A7-45E8-9713-128E55E0B182}" type="datetimeFigureOut">
              <a:rPr lang="en-US" smtClean="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D44CCF-EEB9-4EEB-A7B9-1C26DEAE8AD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B6747DC-C6A7-45E8-9713-128E55E0B182}" type="datetimeFigureOut">
              <a:rPr lang="en-US" smtClean="0"/>
              <a:t>4/6/2021</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1D44CCF-EEB9-4EEB-A7B9-1C26DEAE8AD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creening.mhanational.org/screening-tools/youth/?ref=MHANI" TargetMode="External"/><Relationship Id="rId2" Type="http://schemas.openxmlformats.org/officeDocument/2006/relationships/hyperlink" Target="https://screening.mhanational.org/screening-tools/parent/?ref=MHANI" TargetMode="External"/><Relationship Id="rId1" Type="http://schemas.openxmlformats.org/officeDocument/2006/relationships/slideLayout" Target="../slideLayouts/slideLayout2.xml"/><Relationship Id="rId5" Type="http://schemas.openxmlformats.org/officeDocument/2006/relationships/hyperlink" Target="https://screening.mhanational.org/screening-tools/depression/?ref=MHANI" TargetMode="External"/><Relationship Id="rId4" Type="http://schemas.openxmlformats.org/officeDocument/2006/relationships/hyperlink" Target="https://screening.mhanational.org/screening-tools/anxiety/?ref=MHAN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482" y="685800"/>
            <a:ext cx="7772400" cy="1470025"/>
          </a:xfrm>
        </p:spPr>
        <p:txBody>
          <a:bodyPr>
            <a:normAutofit/>
          </a:bodyPr>
          <a:lstStyle/>
          <a:p>
            <a:r>
              <a:rPr lang="en-US" i="1" dirty="0" smtClean="0">
                <a:solidFill>
                  <a:schemeClr val="accent4"/>
                </a:solidFill>
                <a:latin typeface="Times New Roman" panose="02020603050405020304" pitchFamily="18" charset="0"/>
                <a:cs typeface="Times New Roman" panose="02020603050405020304" pitchFamily="18" charset="0"/>
              </a:rPr>
              <a:t>COFFEE WITH THE COUNSELORS</a:t>
            </a:r>
            <a:endParaRPr lang="en-US" i="1" dirty="0">
              <a:solidFill>
                <a:schemeClr val="accent4"/>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71600" y="2667000"/>
            <a:ext cx="6400800" cy="3505200"/>
          </a:xfrm>
        </p:spPr>
        <p:txBody>
          <a:bodyPr>
            <a:normAutofit/>
          </a:bodyPr>
          <a:lstStyle/>
          <a:p>
            <a:r>
              <a:rPr lang="en-US" sz="2400" b="1" i="1" dirty="0" smtClean="0">
                <a:latin typeface="Times New Roman" panose="02020603050405020304" pitchFamily="18" charset="0"/>
                <a:cs typeface="Times New Roman" panose="02020603050405020304" pitchFamily="18" charset="0"/>
              </a:rPr>
              <a:t> The effects of depression, anxiety, and motivation on Mental Health.</a:t>
            </a:r>
          </a:p>
          <a:p>
            <a:r>
              <a:rPr lang="en-US" sz="2400" b="1" i="1" dirty="0" smtClean="0">
                <a:latin typeface="Times New Roman" panose="02020603050405020304" pitchFamily="18" charset="0"/>
                <a:cs typeface="Times New Roman" panose="02020603050405020304" pitchFamily="18" charset="0"/>
              </a:rPr>
              <a:t>By Rachquel Hills, MHHS Psychologist </a:t>
            </a:r>
          </a:p>
          <a:p>
            <a:endParaRPr lang="en-US" sz="2400" b="1" i="1" dirty="0" smtClean="0">
              <a:latin typeface="Times New Roman" panose="02020603050405020304" pitchFamily="18" charset="0"/>
              <a:cs typeface="Times New Roman" panose="02020603050405020304" pitchFamily="18" charset="0"/>
            </a:endParaRPr>
          </a:p>
          <a:p>
            <a:endParaRPr lang="en-US" sz="2400" b="1" i="1" dirty="0" smtClean="0">
              <a:latin typeface="Times New Roman" panose="02020603050405020304" pitchFamily="18" charset="0"/>
              <a:cs typeface="Times New Roman" panose="02020603050405020304" pitchFamily="18" charset="0"/>
            </a:endParaRPr>
          </a:p>
        </p:txBody>
      </p:sp>
      <p:pic>
        <p:nvPicPr>
          <p:cNvPr id="1026" name="Picture 2" descr="C:\Users\rahills\AppData\Local\Microsoft\Windows\INetCache\IE\UPZFOM33\mug_coffee_PNG1689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680" y="4495800"/>
            <a:ext cx="6716949"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994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70C0"/>
                </a:solidFill>
                <a:latin typeface="Times New Roman" panose="02020603050405020304" pitchFamily="18" charset="0"/>
                <a:cs typeface="Times New Roman" panose="02020603050405020304" pitchFamily="18" charset="0"/>
              </a:rPr>
              <a:t>Mental Health and Motivation</a:t>
            </a:r>
            <a:endParaRPr lang="en-US" i="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r>
              <a:rPr lang="en-US" dirty="0"/>
              <a:t>Motivation is one of the driving forces behind human behavior. It fuels competition and sparks social connection. Its absence can lead to mental illnesses such as </a:t>
            </a:r>
            <a:r>
              <a:rPr lang="en-US" dirty="0" smtClean="0"/>
              <a:t>depression and anxiety.</a:t>
            </a:r>
          </a:p>
          <a:p>
            <a:r>
              <a:rPr lang="en-US" dirty="0"/>
              <a:t>Motivation is something that we use every day. It's what enables us to survive - to get food because we're hungry, to go to work to pay the bills or to educate ourselves in order to pursue a higher goal in </a:t>
            </a:r>
            <a:r>
              <a:rPr lang="en-US" dirty="0" smtClean="0"/>
              <a:t>life.</a:t>
            </a:r>
          </a:p>
          <a:p>
            <a:r>
              <a:rPr lang="en-US" dirty="0" smtClean="0"/>
              <a:t>How </a:t>
            </a:r>
            <a:r>
              <a:rPr lang="en-US" dirty="0"/>
              <a:t>we respond to life's demands can affect our overall health</a:t>
            </a:r>
          </a:p>
        </p:txBody>
      </p:sp>
    </p:spTree>
    <p:extLst>
      <p:ext uri="{BB962C8B-B14F-4D97-AF65-F5344CB8AC3E}">
        <p14:creationId xmlns:p14="http://schemas.microsoft.com/office/powerpoint/2010/main" val="2196040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rgbClr val="0070C0"/>
                </a:solidFill>
                <a:latin typeface="Times New Roman" panose="02020603050405020304" pitchFamily="18" charset="0"/>
                <a:cs typeface="Times New Roman" panose="02020603050405020304" pitchFamily="18" charset="0"/>
              </a:rPr>
              <a:t>Factors to improve Mental Health</a:t>
            </a:r>
            <a:r>
              <a:rPr lang="en-US" dirty="0" smtClean="0"/>
              <a:t> </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6476999"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5511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rgbClr val="0070C0"/>
                </a:solidFill>
                <a:latin typeface="Times New Roman" panose="02020603050405020304" pitchFamily="18" charset="0"/>
                <a:cs typeface="Times New Roman" panose="02020603050405020304" pitchFamily="18" charset="0"/>
              </a:rPr>
              <a:t>Resources to screen Mental Health</a:t>
            </a:r>
            <a:endParaRPr lang="en-US" i="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US" dirty="0"/>
              <a:t>For parents: </a:t>
            </a:r>
            <a:r>
              <a:rPr lang="en-US" dirty="0">
                <a:hlinkClick r:id="rId2"/>
              </a:rPr>
              <a:t>https://screening.mhanational.org/screening-tools/parent/?</a:t>
            </a:r>
            <a:r>
              <a:rPr lang="en-US" dirty="0" smtClean="0">
                <a:hlinkClick r:id="rId2"/>
              </a:rPr>
              <a:t>ref=MHANI</a:t>
            </a:r>
            <a:endParaRPr lang="en-US" dirty="0" smtClean="0"/>
          </a:p>
          <a:p>
            <a:r>
              <a:rPr lang="en-US" dirty="0"/>
              <a:t>For youth: </a:t>
            </a:r>
            <a:r>
              <a:rPr lang="en-US" dirty="0">
                <a:hlinkClick r:id="rId3"/>
              </a:rPr>
              <a:t>https://screening.mhanational.org/screening-tools/youth/?</a:t>
            </a:r>
            <a:r>
              <a:rPr lang="en-US" dirty="0" smtClean="0">
                <a:hlinkClick r:id="rId3"/>
              </a:rPr>
              <a:t>ref=MHANI</a:t>
            </a:r>
            <a:endParaRPr lang="en-US" dirty="0" smtClean="0"/>
          </a:p>
          <a:p>
            <a:r>
              <a:rPr lang="en-US" dirty="0"/>
              <a:t>For anxiety: </a:t>
            </a:r>
            <a:r>
              <a:rPr lang="en-US" dirty="0">
                <a:hlinkClick r:id="rId4"/>
              </a:rPr>
              <a:t>https://screening.mhanational.org/screening-tools/anxiety/?</a:t>
            </a:r>
            <a:r>
              <a:rPr lang="en-US" dirty="0" smtClean="0">
                <a:hlinkClick r:id="rId4"/>
              </a:rPr>
              <a:t>ref=MHANI</a:t>
            </a:r>
            <a:endParaRPr lang="en-US" dirty="0" smtClean="0"/>
          </a:p>
          <a:p>
            <a:r>
              <a:rPr lang="en-US" dirty="0"/>
              <a:t>For depression: </a:t>
            </a:r>
            <a:r>
              <a:rPr lang="en-US" dirty="0">
                <a:hlinkClick r:id="rId5"/>
              </a:rPr>
              <a:t>https://screening.mhanational.org/screening-tools/depression/?</a:t>
            </a:r>
            <a:r>
              <a:rPr lang="en-US" dirty="0" smtClean="0">
                <a:hlinkClick r:id="rId5"/>
              </a:rPr>
              <a:t>ref=MHANI</a:t>
            </a:r>
            <a:endParaRPr lang="en-US" dirty="0" smtClean="0"/>
          </a:p>
          <a:p>
            <a:endParaRPr lang="en-US" dirty="0"/>
          </a:p>
        </p:txBody>
      </p:sp>
    </p:spTree>
    <p:extLst>
      <p:ext uri="{BB962C8B-B14F-4D97-AF65-F5344CB8AC3E}">
        <p14:creationId xmlns:p14="http://schemas.microsoft.com/office/powerpoint/2010/main" val="4057038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70C0"/>
                </a:solidFill>
                <a:latin typeface="Times New Roman" panose="02020603050405020304" pitchFamily="18" charset="0"/>
                <a:cs typeface="Times New Roman" panose="02020603050405020304" pitchFamily="18" charset="0"/>
              </a:rPr>
              <a:t>What Will Be Covered </a:t>
            </a:r>
            <a:endParaRPr lang="en-US" i="1" dirty="0">
              <a:solidFill>
                <a:srgbClr val="0070C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lstStyle/>
          <a:p>
            <a:r>
              <a:rPr lang="en-US" dirty="0" smtClean="0"/>
              <a:t>Understanding Mental Health</a:t>
            </a:r>
            <a:endParaRPr lang="en-US" dirty="0"/>
          </a:p>
          <a:p>
            <a:r>
              <a:rPr lang="en-US" dirty="0" smtClean="0"/>
              <a:t>Factors that impact Mental Health</a:t>
            </a:r>
          </a:p>
          <a:p>
            <a:r>
              <a:rPr lang="en-US" dirty="0" smtClean="0"/>
              <a:t>Mental Health and Depression</a:t>
            </a:r>
            <a:endParaRPr lang="en-US" dirty="0"/>
          </a:p>
          <a:p>
            <a:r>
              <a:rPr lang="en-US" dirty="0" smtClean="0"/>
              <a:t>Mental Health and Anxiety</a:t>
            </a:r>
          </a:p>
          <a:p>
            <a:r>
              <a:rPr lang="en-US" dirty="0" smtClean="0"/>
              <a:t>Mental Health and Motivation</a:t>
            </a:r>
            <a:endParaRPr lang="en-US" dirty="0"/>
          </a:p>
          <a:p>
            <a:r>
              <a:rPr lang="en-US" dirty="0" smtClean="0"/>
              <a:t>Factors to </a:t>
            </a:r>
            <a:r>
              <a:rPr lang="en-US" dirty="0"/>
              <a:t>improve </a:t>
            </a:r>
            <a:r>
              <a:rPr lang="en-US" dirty="0" smtClean="0"/>
              <a:t>wellbeing</a:t>
            </a:r>
          </a:p>
          <a:p>
            <a:r>
              <a:rPr lang="en-US" dirty="0" smtClean="0"/>
              <a:t>Resources to screen Mental Health</a:t>
            </a:r>
          </a:p>
          <a:p>
            <a:pPr marL="137160" indent="0">
              <a:buNone/>
            </a:pPr>
            <a:endParaRPr lang="en-US" dirty="0"/>
          </a:p>
          <a:p>
            <a:endParaRPr lang="en-US" dirty="0"/>
          </a:p>
        </p:txBody>
      </p:sp>
    </p:spTree>
    <p:extLst>
      <p:ext uri="{BB962C8B-B14F-4D97-AF65-F5344CB8AC3E}">
        <p14:creationId xmlns:p14="http://schemas.microsoft.com/office/powerpoint/2010/main" val="3453580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70C0"/>
                </a:solidFill>
                <a:latin typeface="Times New Roman" panose="02020603050405020304" pitchFamily="18" charset="0"/>
                <a:cs typeface="Times New Roman" panose="02020603050405020304" pitchFamily="18" charset="0"/>
              </a:rPr>
              <a:t>Understanding Mental Health</a:t>
            </a:r>
            <a:endParaRPr lang="en-US" i="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t>Mental health is a positive concept related to the social and emotional wellbeing of people and communities. The concept relates to the enjoyment of life, ability to cope with stress and sadness, the fulfilment of goals and potential, and a sense </a:t>
            </a:r>
            <a:r>
              <a:rPr lang="en-US" dirty="0" smtClean="0"/>
              <a:t>of </a:t>
            </a:r>
            <a:r>
              <a:rPr lang="en-US" dirty="0"/>
              <a:t>connection to others</a:t>
            </a:r>
            <a:r>
              <a:rPr lang="en-US" dirty="0" smtClean="0"/>
              <a:t>.</a:t>
            </a:r>
          </a:p>
          <a:p>
            <a:pPr marL="13716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399" y="4424464"/>
            <a:ext cx="4267201" cy="2281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1263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70C0"/>
                </a:solidFill>
                <a:latin typeface="Times New Roman" panose="02020603050405020304" pitchFamily="18" charset="0"/>
                <a:cs typeface="Times New Roman" panose="02020603050405020304" pitchFamily="18" charset="0"/>
              </a:rPr>
              <a:t>Understanding Mental Health</a:t>
            </a:r>
            <a:endParaRPr lang="en-US" i="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t>Our mental health directly influences how we think, feel and act: it also affects our physical health. Work, in fact, is </a:t>
            </a:r>
            <a:r>
              <a:rPr lang="en-US" dirty="0" smtClean="0"/>
              <a:t>essentially </a:t>
            </a:r>
            <a:r>
              <a:rPr lang="en-US" dirty="0"/>
              <a:t>one </a:t>
            </a:r>
            <a:r>
              <a:rPr lang="en-US" dirty="0" smtClean="0"/>
              <a:t>of the </a:t>
            </a:r>
            <a:r>
              <a:rPr lang="en-US" dirty="0"/>
              <a:t>best things for protecting our mental health, but it can also adversely affect it</a:t>
            </a:r>
            <a:r>
              <a:rPr lang="en-US" dirty="0" smtClean="0"/>
              <a:t>.</a:t>
            </a:r>
          </a:p>
          <a:p>
            <a:pPr marL="137160" indent="0">
              <a:buNone/>
            </a:pPr>
            <a:endParaRPr lang="en-US" dirty="0" smtClean="0"/>
          </a:p>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326456"/>
            <a:ext cx="5257800" cy="2379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2547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rgbClr val="0070C0"/>
                </a:solidFill>
                <a:latin typeface="Times New Roman" panose="02020603050405020304" pitchFamily="18" charset="0"/>
                <a:cs typeface="Times New Roman" panose="02020603050405020304" pitchFamily="18" charset="0"/>
              </a:rPr>
              <a:t>Factors that impact Mental Health</a:t>
            </a:r>
            <a:endParaRPr lang="en-US" i="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t>Everyone experiences down times in life. The ability to cope with negative experiences varies greatly from one person to another </a:t>
            </a:r>
            <a:r>
              <a:rPr lang="en-US" dirty="0" smtClean="0"/>
              <a:t>and </a:t>
            </a:r>
            <a:r>
              <a:rPr lang="en-US" dirty="0"/>
              <a:t>determines whether people enjoy their lives</a:t>
            </a:r>
            <a:r>
              <a:rPr lang="en-US" dirty="0" smtClean="0"/>
              <a:t>.</a:t>
            </a:r>
          </a:p>
          <a:p>
            <a:r>
              <a:rPr lang="en-US" dirty="0"/>
              <a:t>Some of the factors that affect </a:t>
            </a:r>
            <a:r>
              <a:rPr lang="en-US" dirty="0" smtClean="0"/>
              <a:t>mental </a:t>
            </a:r>
            <a:r>
              <a:rPr lang="en-US" dirty="0"/>
              <a:t>health </a:t>
            </a:r>
            <a:r>
              <a:rPr lang="en-US" dirty="0" smtClean="0"/>
              <a:t>are:</a:t>
            </a:r>
          </a:p>
          <a:p>
            <a:pPr marL="137160" indent="0">
              <a:buNone/>
            </a:pPr>
            <a:r>
              <a:rPr lang="en-US" dirty="0" smtClean="0"/>
              <a:t>     * Self-esteem</a:t>
            </a:r>
          </a:p>
          <a:p>
            <a:pPr marL="137160" indent="0">
              <a:buNone/>
            </a:pPr>
            <a:r>
              <a:rPr lang="en-US" dirty="0"/>
              <a:t> </a:t>
            </a:r>
            <a:r>
              <a:rPr lang="en-US" dirty="0" smtClean="0"/>
              <a:t>    * Feeling loved         </a:t>
            </a:r>
          </a:p>
          <a:p>
            <a:pPr marL="137160" indent="0">
              <a:buNone/>
            </a:pPr>
            <a:r>
              <a:rPr lang="en-US" dirty="0"/>
              <a:t> </a:t>
            </a:r>
            <a:r>
              <a:rPr lang="en-US" dirty="0" smtClean="0"/>
              <a:t>    * Confidence</a:t>
            </a:r>
          </a:p>
          <a:p>
            <a:pPr marL="137160" indent="0">
              <a:buNone/>
            </a:pPr>
            <a:endParaRPr lang="en-US" dirty="0"/>
          </a:p>
          <a:p>
            <a:pPr marL="137160"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799" y="4038601"/>
            <a:ext cx="315277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8048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rgbClr val="0070C0"/>
                </a:solidFill>
                <a:latin typeface="Times New Roman" panose="02020603050405020304" pitchFamily="18" charset="0"/>
                <a:cs typeface="Times New Roman" panose="02020603050405020304" pitchFamily="18" charset="0"/>
              </a:rPr>
              <a:t>Factors the impact Mental Health</a:t>
            </a:r>
            <a:endParaRPr lang="en-US" i="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137160" indent="0">
              <a:buNone/>
            </a:pPr>
            <a:r>
              <a:rPr lang="en-US" dirty="0" smtClean="0"/>
              <a:t>  * Family Breakup or loss</a:t>
            </a:r>
          </a:p>
          <a:p>
            <a:pPr marL="137160" indent="0">
              <a:buNone/>
            </a:pPr>
            <a:r>
              <a:rPr lang="en-US" dirty="0" smtClean="0"/>
              <a:t>  * Difficult Behavior</a:t>
            </a:r>
          </a:p>
          <a:p>
            <a:pPr marL="137160" indent="0">
              <a:buNone/>
            </a:pPr>
            <a:r>
              <a:rPr lang="en-US" dirty="0"/>
              <a:t> </a:t>
            </a:r>
            <a:r>
              <a:rPr lang="en-US" dirty="0" smtClean="0"/>
              <a:t> * Physical Health</a:t>
            </a:r>
          </a:p>
          <a:p>
            <a:pPr marL="137160" indent="0">
              <a:buNone/>
            </a:pPr>
            <a:r>
              <a:rPr lang="en-US" dirty="0"/>
              <a:t> </a:t>
            </a:r>
            <a:r>
              <a:rPr lang="en-US" dirty="0" smtClean="0"/>
              <a:t> * Abuse </a:t>
            </a:r>
          </a:p>
          <a:p>
            <a:pPr marL="137160" indent="0">
              <a:buNone/>
            </a:pPr>
            <a:r>
              <a:rPr lang="en-US" dirty="0"/>
              <a:t> </a:t>
            </a:r>
            <a:r>
              <a:rPr lang="en-US" dirty="0" smtClean="0"/>
              <a:t> * Economic Distress</a:t>
            </a:r>
          </a:p>
          <a:p>
            <a:pPr marL="137160" indent="0">
              <a:buNone/>
            </a:pPr>
            <a:r>
              <a:rPr lang="en-US" dirty="0"/>
              <a:t> </a:t>
            </a:r>
            <a:r>
              <a:rPr lang="en-US" dirty="0" smtClean="0"/>
              <a:t> * Worldwide Epidemics</a:t>
            </a:r>
          </a:p>
          <a:p>
            <a:pPr marL="137160" indent="0">
              <a:buNone/>
            </a:pPr>
            <a:endParaRPr lang="en-US" dirty="0" smtClean="0"/>
          </a:p>
          <a:p>
            <a:pPr marL="13716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842" y="3657600"/>
            <a:ext cx="4067175"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9914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rgbClr val="0070C0"/>
                </a:solidFill>
                <a:latin typeface="Times New Roman" panose="02020603050405020304" pitchFamily="18" charset="0"/>
                <a:cs typeface="Times New Roman" panose="02020603050405020304" pitchFamily="18" charset="0"/>
              </a:rPr>
              <a:t>Depression</a:t>
            </a:r>
            <a:endParaRPr lang="en-US" i="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a:t>Depression is a constant feeling of sadness and loss of interest, which stops you doing your normal activities.</a:t>
            </a:r>
          </a:p>
          <a:p>
            <a:r>
              <a:rPr lang="en-US" dirty="0"/>
              <a:t>Different types of depression exist, with symptoms ranging from relatively minor to severe.</a:t>
            </a:r>
          </a:p>
          <a:p>
            <a:r>
              <a:rPr lang="en-US" dirty="0" smtClean="0"/>
              <a:t>Normally, </a:t>
            </a:r>
            <a:r>
              <a:rPr lang="en-US" dirty="0"/>
              <a:t>depression does not result from a single event, but from a mix of events and factors</a:t>
            </a:r>
            <a:r>
              <a:rPr lang="en-US" dirty="0" smtClean="0"/>
              <a:t>.</a:t>
            </a:r>
            <a:endParaRPr lang="en-US" dirty="0"/>
          </a:p>
        </p:txBody>
      </p:sp>
    </p:spTree>
    <p:extLst>
      <p:ext uri="{BB962C8B-B14F-4D97-AF65-F5344CB8AC3E}">
        <p14:creationId xmlns:p14="http://schemas.microsoft.com/office/powerpoint/2010/main" val="3426922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70C0"/>
                </a:solidFill>
                <a:latin typeface="Times New Roman" panose="02020603050405020304" pitchFamily="18" charset="0"/>
                <a:cs typeface="Times New Roman" panose="02020603050405020304" pitchFamily="18" charset="0"/>
              </a:rPr>
              <a:t>Anxiety</a:t>
            </a:r>
            <a:endParaRPr lang="en-US" i="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t>Anxiety is your body's natural response to stress. </a:t>
            </a:r>
            <a:endParaRPr lang="en-US" dirty="0" smtClean="0"/>
          </a:p>
          <a:p>
            <a:r>
              <a:rPr lang="en-US" dirty="0" smtClean="0"/>
              <a:t>It's </a:t>
            </a:r>
            <a:r>
              <a:rPr lang="en-US" dirty="0"/>
              <a:t>a feeling of fear or apprehension about what's to come. The first day of school, going to a job </a:t>
            </a:r>
            <a:r>
              <a:rPr lang="en-US" dirty="0" smtClean="0"/>
              <a:t>interview,  may </a:t>
            </a:r>
            <a:r>
              <a:rPr lang="en-US" dirty="0"/>
              <a:t>cause most people to feel fearful and nervous</a:t>
            </a:r>
            <a:r>
              <a:rPr lang="en-US" dirty="0" smtClean="0"/>
              <a:t>.</a:t>
            </a:r>
          </a:p>
          <a:p>
            <a:pPr marL="13716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114800"/>
            <a:ext cx="320040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25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914400"/>
            <a:ext cx="64770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endParaRPr lang="en-US" dirty="0"/>
          </a:p>
        </p:txBody>
      </p:sp>
    </p:spTree>
    <p:extLst>
      <p:ext uri="{BB962C8B-B14F-4D97-AF65-F5344CB8AC3E}">
        <p14:creationId xmlns:p14="http://schemas.microsoft.com/office/powerpoint/2010/main" val="10640291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ysClr val="windowText" lastClr="000000"/>
      </a:dk1>
      <a:lt1>
        <a:sysClr val="window" lastClr="FFFFFF"/>
      </a:lt1>
      <a:dk2>
        <a:srgbClr val="69676D"/>
      </a:dk2>
      <a:lt2>
        <a:srgbClr val="C9C2D1"/>
      </a:lt2>
      <a:accent1>
        <a:srgbClr val="CEB966"/>
      </a:accent1>
      <a:accent2>
        <a:srgbClr val="9CB084"/>
      </a:accent2>
      <a:accent3>
        <a:srgbClr val="6BB1C9"/>
      </a:accent3>
      <a:accent4>
        <a:srgbClr val="365BB0"/>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477</TotalTime>
  <Words>477</Words>
  <Application>Microsoft Office PowerPoint</Application>
  <PresentationFormat>On-screen Show (4:3)</PresentationFormat>
  <Paragraphs>45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Apex</vt:lpstr>
      <vt:lpstr>COFFEE WITH THE COUNSELORS</vt:lpstr>
      <vt:lpstr>What Will Be Covered </vt:lpstr>
      <vt:lpstr>Understanding Mental Health</vt:lpstr>
      <vt:lpstr>Understanding Mental Health</vt:lpstr>
      <vt:lpstr>Factors that impact Mental Health</vt:lpstr>
      <vt:lpstr>Factors the impact Mental Health</vt:lpstr>
      <vt:lpstr>Depression</vt:lpstr>
      <vt:lpstr>Anxiety</vt:lpstr>
      <vt:lpstr>PowerPoint Presentation</vt:lpstr>
      <vt:lpstr>Mental Health and Motivation</vt:lpstr>
      <vt:lpstr>Factors to improve Mental Health </vt:lpstr>
      <vt:lpstr>Resources to screen Mental Health</vt:lpstr>
    </vt:vector>
  </TitlesOfParts>
  <Company>Lammersville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COFFEE WITH COUNSELORS</dc:title>
  <dc:creator>Rachquel Hills2</dc:creator>
  <cp:lastModifiedBy>Rachquel Hills2</cp:lastModifiedBy>
  <cp:revision>20</cp:revision>
  <dcterms:created xsi:type="dcterms:W3CDTF">2021-04-06T21:40:37Z</dcterms:created>
  <dcterms:modified xsi:type="dcterms:W3CDTF">2021-04-07T05:37:49Z</dcterms:modified>
</cp:coreProperties>
</file>